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sldIdLst>
    <p:sldId id="256" r:id="rId2"/>
    <p:sldId id="267" r:id="rId3"/>
    <p:sldId id="720" r:id="rId4"/>
    <p:sldId id="682" r:id="rId5"/>
    <p:sldId id="684" r:id="rId6"/>
    <p:sldId id="722" r:id="rId7"/>
    <p:sldId id="723" r:id="rId8"/>
    <p:sldId id="273" r:id="rId9"/>
    <p:sldId id="310" r:id="rId10"/>
    <p:sldId id="311" r:id="rId11"/>
    <p:sldId id="274" r:id="rId12"/>
    <p:sldId id="701" r:id="rId13"/>
    <p:sldId id="751" r:id="rId14"/>
    <p:sldId id="698" r:id="rId15"/>
    <p:sldId id="673" r:id="rId16"/>
    <p:sldId id="663" r:id="rId17"/>
    <p:sldId id="725" r:id="rId18"/>
    <p:sldId id="666" r:id="rId19"/>
    <p:sldId id="681" r:id="rId20"/>
    <p:sldId id="667" r:id="rId21"/>
    <p:sldId id="727" r:id="rId22"/>
    <p:sldId id="747" r:id="rId23"/>
    <p:sldId id="728" r:id="rId24"/>
    <p:sldId id="726" r:id="rId25"/>
    <p:sldId id="276" r:id="rId26"/>
    <p:sldId id="280" r:id="rId27"/>
    <p:sldId id="731" r:id="rId28"/>
    <p:sldId id="704" r:id="rId29"/>
    <p:sldId id="730" r:id="rId30"/>
    <p:sldId id="281" r:id="rId31"/>
    <p:sldId id="631" r:id="rId32"/>
    <p:sldId id="756" r:id="rId33"/>
    <p:sldId id="767" r:id="rId34"/>
    <p:sldId id="759" r:id="rId35"/>
    <p:sldId id="732" r:id="rId36"/>
    <p:sldId id="661" r:id="rId37"/>
    <p:sldId id="755" r:id="rId38"/>
    <p:sldId id="763" r:id="rId39"/>
    <p:sldId id="660" r:id="rId40"/>
    <p:sldId id="734" r:id="rId41"/>
    <p:sldId id="754" r:id="rId42"/>
    <p:sldId id="765" r:id="rId43"/>
    <p:sldId id="736" r:id="rId44"/>
    <p:sldId id="766" r:id="rId45"/>
    <p:sldId id="764" r:id="rId46"/>
    <p:sldId id="748" r:id="rId47"/>
    <p:sldId id="737" r:id="rId48"/>
    <p:sldId id="694" r:id="rId49"/>
    <p:sldId id="738" r:id="rId50"/>
    <p:sldId id="316" r:id="rId51"/>
    <p:sldId id="672" r:id="rId52"/>
    <p:sldId id="691" r:id="rId53"/>
    <p:sldId id="741" r:id="rId54"/>
    <p:sldId id="696" r:id="rId55"/>
    <p:sldId id="308" r:id="rId56"/>
    <p:sldId id="742" r:id="rId57"/>
    <p:sldId id="768" r:id="rId58"/>
    <p:sldId id="675" r:id="rId59"/>
    <p:sldId id="743" r:id="rId60"/>
    <p:sldId id="699" r:id="rId61"/>
    <p:sldId id="307" r:id="rId62"/>
    <p:sldId id="323" r:id="rId63"/>
    <p:sldId id="702" r:id="rId64"/>
    <p:sldId id="32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BB845-5EDE-4644-BE7F-B673B342B3A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50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27/03/2025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27/03/2025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27/03/2025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e2eml.school/batch_normalization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54098364/understanding-channel-in-convolution-neural-network-cnn-input-shape-and-outpu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901v3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nnembed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hyperlink" Target="https://arxiv.org/abs/1409.155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wo-types-of-fine-tuning-techniques-using-pretrained-model-trained-on-ImageNet-The-first_fig2_339658226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2.05709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005.14165" TargetMode="External"/><Relationship Id="rId4" Type="http://schemas.openxmlformats.org/officeDocument/2006/relationships/hyperlink" Target="https://arxiv.org/abs/1810.04805v2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hyperlink" Target="http://jalammar.github.io/illustrated-transformer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7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66.png"/><Relationship Id="rId4" Type="http://schemas.openxmlformats.org/officeDocument/2006/relationships/hyperlink" Target="https://arxiv.org/abs/1706.03762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medium.com/@alexmriggio/bert-for-sequence-classification-from-scratch-code-and-theory-fb88053800fa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i.meta.com/research/publications/the-llama-3-herd-of-models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7193" TargetMode="External"/><Relationship Id="rId2" Type="http://schemas.openxmlformats.org/officeDocument/2006/relationships/hyperlink" Target="https://arxiv.org/abs/2104.1429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5.0566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4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91.png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5.sv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Deep Learning and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7868"/>
                <a:ext cx="10820401" cy="4935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/>
                  <a:t>ackpropagation equations: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en-DE" sz="2400" dirty="0"/>
                  <a:t>use errors of later layers to calculate errors of earlier ones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anose="05000000000000000000" pitchFamily="2" charset="2"/>
                  </a:rPr>
                  <a:t>(</a:t>
                </a:r>
                <a:r>
                  <a:rPr lang="en-GB" sz="2400" dirty="0"/>
                  <a:t>avoiding redundant calculations of intermediate terms)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7868"/>
                <a:ext cx="10820401" cy="4935001"/>
              </a:xfrm>
              <a:blipFill>
                <a:blip r:embed="rId2"/>
                <a:stretch>
                  <a:fillRect l="-845" t="-1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566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backpropagation </a:t>
                </a:r>
                <a:r>
                  <a:rPr lang="en-GB" sz="2800" dirty="0"/>
                  <a:t>to iteratively update weights (gradient descent)</a:t>
                </a:r>
                <a:r>
                  <a:rPr lang="de-DE" dirty="0"/>
                  <a:t>:</a:t>
                </a:r>
                <a:endParaRPr lang="en-DE" sz="2800" dirty="0"/>
              </a:p>
              <a:p>
                <a:pPr marL="0" indent="0">
                  <a:buNone/>
                </a:pP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sz="2600" dirty="0"/>
                  <a:t>adaptive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600" dirty="0"/>
                  <a:t>: learning rate often</a:t>
                </a:r>
                <a:r>
                  <a:rPr lang="en-DE" sz="2600" dirty="0"/>
                  <a:t> adjusted per iteration</a:t>
                </a:r>
                <a:endParaRPr lang="en-GB" sz="2600" dirty="0"/>
              </a:p>
              <a:p>
                <a:r>
                  <a:rPr lang="en-GB" sz="2600" dirty="0"/>
                  <a:t>weight initialization: c</a:t>
                </a:r>
                <a:r>
                  <a:rPr lang="en-DE" sz="2600" dirty="0"/>
                  <a:t>hoose small random weights as starting values to break symmetry</a:t>
                </a:r>
                <a:r>
                  <a:rPr lang="de-DE" sz="2600" dirty="0"/>
                  <a:t> (typically using some heuristics)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5661"/>
              </a:xfrm>
              <a:blipFill>
                <a:blip r:embed="rId2"/>
                <a:stretch>
                  <a:fillRect l="-1043" t="-1958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 Gradient Descent</a:t>
            </a:r>
            <a:r>
              <a:rPr lang="de-DE" dirty="0"/>
              <a:t> (SGD)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observations), aka batch,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SGD has implicit regularization effect, and its random fluctuations help to escape saddle points</a:t>
                </a:r>
                <a:endParaRPr lang="en-GB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284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EAC5D-631B-BA7D-C855-C118147FD865}"/>
              </a:ext>
            </a:extLst>
          </p:cNvPr>
          <p:cNvSpPr txBox="1"/>
          <p:nvPr/>
        </p:nvSpPr>
        <p:spPr>
          <a:xfrm>
            <a:off x="2463800" y="4555063"/>
            <a:ext cx="809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another hyperparameter: mini-batch size (</a:t>
            </a:r>
            <a:r>
              <a:rPr lang="en-GB" dirty="0" err="1"/>
              <a:t>tradeoff</a:t>
            </a:r>
            <a:r>
              <a:rPr lang="en-GB" dirty="0"/>
              <a:t> between runtime, memory, …)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DB61C5-AEC3-8483-6A04-DA5478770F33}"/>
              </a:ext>
            </a:extLst>
          </p:cNvPr>
          <p:cNvCxnSpPr/>
          <p:nvPr/>
        </p:nvCxnSpPr>
        <p:spPr>
          <a:xfrm flipH="1" flipV="1">
            <a:off x="2489200" y="4368800"/>
            <a:ext cx="203200" cy="245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0B9B-BFA2-35B2-3377-55A5C25A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Art of Network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24C43-1E14-56D0-6DDC-79B0F3C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0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200" dirty="0"/>
              <a:t>How to Train Deep Neural Networks</a:t>
            </a:r>
            <a:r>
              <a:rPr lang="en-GB" sz="4200" dirty="0"/>
              <a:t> Effectively</a:t>
            </a:r>
            <a:r>
              <a:rPr lang="en-DE" sz="42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481" y="4021647"/>
            <a:ext cx="3953940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04260" y="4021646"/>
            <a:ext cx="2852102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  <a:r>
              <a:rPr lang="de-DE" sz="2400" dirty="0"/>
              <a:t>:</a:t>
            </a:r>
            <a:endParaRPr lang="en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but 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7569201" y="4021646"/>
            <a:ext cx="3784599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06645-79A0-C463-B3C9-5CAD1177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07D1-7D12-9765-611C-3E6527F6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parameter movement through search space, set to an exponentially decaying average of past negative gradients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no bouncing around of parameters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22AF7-2B7D-AF36-B867-4F3F7D00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/>
              <p:nvPr/>
            </p:nvSpPr>
            <p:spPr>
              <a:xfrm>
                <a:off x="6514662" y="1758144"/>
                <a:ext cx="4552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</a:t>
                </a:r>
                <a:r>
                  <a:rPr lang="en-GB" dirty="0"/>
                  <a:t>potentially </a:t>
                </a:r>
                <a:r>
                  <a:rPr lang="en-DE" dirty="0"/>
                  <a:t>adapt</a:t>
                </a:r>
                <a:r>
                  <a:rPr lang="en-GB" dirty="0" err="1"/>
                  <a:t>ive</a:t>
                </a:r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62" y="1758144"/>
                <a:ext cx="4552149" cy="646331"/>
              </a:xfrm>
              <a:prstGeom prst="rect">
                <a:avLst/>
              </a:prstGeom>
              <a:blipFill>
                <a:blip r:embed="rId3"/>
                <a:stretch>
                  <a:fillRect l="-1206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DE650F-67C6-DDBF-3A4B-79E831C2EE4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146802" y="2081310"/>
            <a:ext cx="367860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07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denotes component of gradient for individual weight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can get</a:t>
                </a:r>
                <a:r>
                  <a:rPr lang="en-DE" sz="2400" dirty="0">
                    <a:sym typeface="Wingdings" pitchFamily="2" charset="2"/>
                  </a:rPr>
                  <a:t> stuck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28" t="-1823" r="-1391" b="-1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adaptability: regularizing each hidden node to perform well regardless of which other hidden nodes are in the model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000" dirty="0"/>
              <a:t>for each mini-batch, randomly sample independent binary masks for the nodes</a:t>
            </a:r>
          </a:p>
          <a:p>
            <a:r>
              <a:rPr lang="en-GB" sz="2000" dirty="0"/>
              <a:t>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13188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1492624"/>
            <a:ext cx="4728393" cy="2564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268C2-CC2D-A813-9069-9AF34940AD68}"/>
              </a:ext>
            </a:extLst>
          </p:cNvPr>
          <p:cNvSpPr txBox="1"/>
          <p:nvPr/>
        </p:nvSpPr>
        <p:spPr>
          <a:xfrm>
            <a:off x="8263467" y="4791141"/>
            <a:ext cx="334789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dropout for 2D structures (such as images) usually drops entire channels instead of individual nodes (because locality nullifies the effect of standard dropout)</a:t>
            </a:r>
          </a:p>
        </p:txBody>
      </p:sp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8" y="2963333"/>
                <a:ext cx="5955357" cy="343434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introduce parameters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(learned together with weights via backpropagation)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8" y="2963333"/>
                <a:ext cx="5955357" cy="3434340"/>
              </a:xfrm>
              <a:blipFill>
                <a:blip r:embed="rId2"/>
                <a:stretch>
                  <a:fillRect l="-1535" t="-2309" r="-20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75" y="40828"/>
            <a:ext cx="2639181" cy="2826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555256" y="2621428"/>
            <a:ext cx="636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190067" y="6356350"/>
            <a:ext cx="574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noise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3BC8BF-B0D3-3916-A472-5A6F8B0B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Ladder of Generalization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9ABC0-1A17-C0C6-15DE-F31CD1C78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classic ML</a:t>
            </a:r>
            <a:r>
              <a:rPr lang="en-DE" sz="2800" dirty="0"/>
              <a:t>:</a:t>
            </a:r>
            <a:r>
              <a:rPr lang="en-GB" sz="2800" dirty="0"/>
              <a:t> </a:t>
            </a:r>
            <a:r>
              <a:rPr lang="en-DE" sz="2800" dirty="0">
                <a:sym typeface="Wingdings" pitchFamily="2" charset="2"/>
              </a:rPr>
              <a:t>feature engineering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d</a:t>
            </a:r>
            <a:r>
              <a:rPr lang="en-DE" sz="2800" dirty="0">
                <a:sym typeface="Wingdings" pitchFamily="2" charset="2"/>
              </a:rPr>
              <a:t>eep learning:</a:t>
            </a:r>
            <a:r>
              <a:rPr lang="en-GB" sz="2800" dirty="0">
                <a:sym typeface="Wingdings" pitchFamily="2" charset="2"/>
              </a:rPr>
              <a:t> feature</a:t>
            </a:r>
            <a:r>
              <a:rPr lang="en-DE" sz="28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200" dirty="0">
                <a:sym typeface="Wingdings" pitchFamily="2" charset="2"/>
              </a:rPr>
              <a:t>(</a:t>
            </a:r>
            <a:r>
              <a:rPr lang="en-GB" sz="2200" dirty="0"/>
              <a:t>hierarchy of concepts learned from raw data in deep graph with many layers</a:t>
            </a:r>
            <a:r>
              <a:rPr lang="en-DE" sz="2200" dirty="0">
                <a:sym typeface="Wingdings" pitchFamily="2" charset="2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956F6-9F78-6501-0CF6-9A8BCA5F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2</a:t>
            </a:fld>
            <a:endParaRPr lang="en-GB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34E003F-C044-E8A0-E842-C3B0117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4" y="107152"/>
            <a:ext cx="4511565" cy="6328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D687E-2FE5-94B4-1057-4B29BA9A2FD1}"/>
              </a:ext>
            </a:extLst>
          </p:cNvPr>
          <p:cNvSpPr txBox="1"/>
          <p:nvPr/>
        </p:nvSpPr>
        <p:spPr>
          <a:xfrm>
            <a:off x="11547626" y="568504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F2064758-0B5D-4E1F-86FD-B031D1350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37DE7-30B5-EAB5-9008-BA47B670E7EB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D10A69-D9C1-EEE9-65B4-3028D7466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3CDA1-A784-3866-83D9-5EB8EC65243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2330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3175648" y="3227354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8078082" y="60512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953-89CD-390E-DBD0-62BEA03B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B8ED-96CD-D9B3-F505-03D7C778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971"/>
            <a:ext cx="4343964" cy="38569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adding different variations of input data to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idea: supporting the model in maintaining desired invariances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1A66C-2E0F-07B7-2D8D-287CF395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D9B9-2515-4EA1-941A-9BB1ECF9E132}" type="slidenum">
              <a:rPr lang="en-GB" smtClean="0"/>
              <a:t>21</a:t>
            </a:fld>
            <a:endParaRPr lang="en-GB"/>
          </a:p>
        </p:txBody>
      </p:sp>
      <p:pic>
        <p:nvPicPr>
          <p:cNvPr id="1026" name="Picture 2" descr="Guide to Image Augmentation: from Beginners to Advanced | DataMonje">
            <a:extLst>
              <a:ext uri="{FF2B5EF4-FFF2-40B4-BE49-F238E27FC236}">
                <a16:creationId xmlns:a16="http://schemas.microsoft.com/office/drawing/2014/main" id="{96827CBB-9F64-412F-F509-4567D50F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64" y="1999826"/>
            <a:ext cx="6856871" cy="38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00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74C1E-70C1-2D71-0DF3-EE629BCB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 (CNN or </a:t>
            </a:r>
            <a:r>
              <a:rPr lang="en-GB" dirty="0" err="1"/>
              <a:t>ConvNet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778A5-0CFA-EC54-BA7E-B1E22227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545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2634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DE" dirty="0"/>
                  <a:t>matrix multiplication of </a:t>
                </a:r>
                <a:r>
                  <a:rPr lang="en-GB" dirty="0"/>
                  <a:t>scalar inputs and </a:t>
                </a:r>
                <a:r>
                  <a:rPr lang="en-DE" dirty="0"/>
                  <a:t>weights</a:t>
                </a:r>
                <a:endParaRPr lang="en-GB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dropped dimension of different training observations (in mini-batch) in this view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263467" cy="4351338"/>
              </a:xfrm>
              <a:blipFill>
                <a:blip r:embed="rId2"/>
                <a:stretch>
                  <a:fillRect l="-1475" t="-2381" r="-1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45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45699"/>
              </a:xfrm>
              <a:prstGeom prst="rect">
                <a:avLst/>
              </a:prstGeom>
              <a:blipFill>
                <a:blip r:embed="rId6"/>
                <a:stretch>
                  <a:fillRect r="-4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1FAF-B273-FCEA-27E6-8902947A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6B12-BEFF-3151-AEC6-083D87CD2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plain </a:t>
            </a:r>
            <a:r>
              <a:rPr lang="en-DE" dirty="0"/>
              <a:t>feed-forward network</a:t>
            </a:r>
            <a:r>
              <a:rPr lang="en-GB" dirty="0"/>
              <a:t>s very inefficient for image classification:</a:t>
            </a:r>
          </a:p>
          <a:p>
            <a:pPr marL="0" indent="0">
              <a:buNone/>
            </a:pPr>
            <a:r>
              <a:rPr lang="en-GB" dirty="0"/>
              <a:t>make no use of spatial structure (locality of objects)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need to learn it from scratch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b</a:t>
            </a:r>
            <a:r>
              <a:rPr lang="en-GB" sz="2800" dirty="0">
                <a:sym typeface="Wingdings" pitchFamily="2" charset="2"/>
              </a:rPr>
              <a:t>e</a:t>
            </a:r>
            <a:r>
              <a:rPr lang="en-GB" dirty="0">
                <a:sym typeface="Wingdings" pitchFamily="2" charset="2"/>
              </a:rPr>
              <a:t>tter way:</a:t>
            </a:r>
            <a:r>
              <a:rPr lang="en-GB" sz="2800" dirty="0">
                <a:sym typeface="Wingdings" pitchFamily="2" charset="2"/>
              </a:rPr>
              <a:t> introduce it </a:t>
            </a:r>
            <a:r>
              <a:rPr lang="en-GB" dirty="0">
                <a:sym typeface="Wingdings" pitchFamily="2" charset="2"/>
              </a:rPr>
              <a:t>right in the architecture of the ML method (called inductive bias)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convolution with spatial filters (</a:t>
            </a:r>
            <a:r>
              <a:rPr lang="en-GB" b="1" dirty="0">
                <a:sym typeface="Wingdings" panose="05000000000000000000" pitchFamily="2" charset="2"/>
              </a:rPr>
              <a:t>learned</a:t>
            </a:r>
            <a:r>
              <a:rPr lang="en-GB" dirty="0">
                <a:sym typeface="Wingdings" panose="05000000000000000000" pitchFamily="2" charset="2"/>
              </a:rPr>
              <a:t> rather than handcrafted)</a:t>
            </a:r>
            <a:endParaRPr lang="en-GB" sz="28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1997-F4A9-BC58-5966-7D68F191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1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42" y="2114201"/>
            <a:ext cx="2743200" cy="3754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81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image data: 2-D grid of pixels (spatial structure)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learned convolution kernels as weights (in place of general matrix multiplications)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186334" y="932594"/>
            <a:ext cx="285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</a:t>
            </a:r>
            <a:r>
              <a:rPr lang="en-GB" dirty="0"/>
              <a:t>s</a:t>
            </a:r>
            <a:r>
              <a:rPr lang="en-DE" dirty="0"/>
              <a:t>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446174" y="1578925"/>
            <a:ext cx="166481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89524" y="58685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17427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actually</a:t>
                </a:r>
                <a:r>
                  <a:rPr lang="en-DE" sz="2400" dirty="0"/>
                  <a:t>, correlation</a:t>
                </a:r>
                <a:r>
                  <a:rPr lang="en-GB" sz="1500" dirty="0"/>
                  <a:t> (</a:t>
                </a:r>
                <a:r>
                  <a:rPr lang="en-DE" sz="1500" dirty="0"/>
                  <a:t>convolution would have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1500" dirty="0"/>
                  <a:t> here)</a:t>
                </a:r>
                <a:r>
                  <a:rPr lang="en-GB" sz="2400" dirty="0"/>
                  <a:t>:</a:t>
                </a:r>
              </a:p>
              <a:p>
                <a:pPr marL="0" indent="0">
                  <a:buNone/>
                </a:pPr>
                <a:endParaRPr lang="en-DE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000" dirty="0"/>
                  <a:t>(again, dropping dimension of different training observations)</a:t>
                </a:r>
                <a:endParaRPr lang="en-DE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174278" cy="4351338"/>
              </a:xfrm>
              <a:blipFill>
                <a:blip r:embed="rId2"/>
                <a:stretch>
                  <a:fillRect l="-1361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 dirty="0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28" y="1690688"/>
            <a:ext cx="4266463" cy="42549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257762" y="2211541"/>
            <a:ext cx="518314" cy="61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 flipH="1">
            <a:off x="5655733" y="2211541"/>
            <a:ext cx="120343" cy="61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215614" y="3531167"/>
            <a:ext cx="21993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  <a:endParaRPr lang="en-GB" sz="2400" dirty="0"/>
          </a:p>
          <a:p>
            <a:r>
              <a:rPr lang="en-GB" dirty="0"/>
              <a:t>(transformed image)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5257762" y="3531167"/>
            <a:ext cx="2335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image</a:t>
            </a:r>
          </a:p>
          <a:p>
            <a:r>
              <a:rPr lang="en-GB" dirty="0"/>
              <a:t>(input or feature map)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3763012" y="3531167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kernel</a:t>
            </a:r>
          </a:p>
          <a:p>
            <a:r>
              <a:rPr lang="en-GB" dirty="0"/>
              <a:t>(learned)</a:t>
            </a:r>
            <a:endParaRPr lang="en-D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cxnSpLocks/>
          </p:cNvCxnSpPr>
          <p:nvPr/>
        </p:nvCxnSpPr>
        <p:spPr>
          <a:xfrm flipH="1" flipV="1">
            <a:off x="5004700" y="3081247"/>
            <a:ext cx="346232" cy="51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cxnSpLocks/>
          </p:cNvCxnSpPr>
          <p:nvPr/>
        </p:nvCxnSpPr>
        <p:spPr>
          <a:xfrm flipV="1">
            <a:off x="4302583" y="3081247"/>
            <a:ext cx="115475" cy="58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61117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6F7AC4-09B2-802B-1DCA-8FE2298FDB2C}"/>
              </a:ext>
            </a:extLst>
          </p:cNvPr>
          <p:cNvCxnSpPr>
            <a:cxnSpLocks/>
          </p:cNvCxnSpPr>
          <p:nvPr/>
        </p:nvCxnSpPr>
        <p:spPr>
          <a:xfrm flipV="1">
            <a:off x="2819399" y="3081247"/>
            <a:ext cx="211666" cy="584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C77C72-EE18-C4F3-7102-FE787DC76B98}"/>
              </a:ext>
            </a:extLst>
          </p:cNvPr>
          <p:cNvSpPr txBox="1"/>
          <p:nvPr/>
        </p:nvSpPr>
        <p:spPr>
          <a:xfrm>
            <a:off x="8884623" y="1121524"/>
            <a:ext cx="219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2D convolution</a:t>
            </a:r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7121893" cy="47580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 over several layers: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4D05B4-9298-166A-C0E9-0495CD38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Channel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E8D4DB-3F39-79FD-DD1F-87AC1D9FA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903"/>
                <a:ext cx="10515600" cy="132556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several input channels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800" dirty="0"/>
                  <a:t> (RGB) and several output channels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800" dirty="0"/>
                  <a:t> (different feature maps)</a:t>
                </a:r>
                <a:r>
                  <a:rPr lang="en-GB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E8D4DB-3F39-79FD-DD1F-87AC1D9FA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903"/>
                <a:ext cx="10515600" cy="1325564"/>
              </a:xfrm>
              <a:blipFill>
                <a:blip r:embed="rId2"/>
                <a:stretch>
                  <a:fillRect l="-754" t="-9174" r="-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F4314-ADE6-4850-AD9C-A97E3BB6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2010E-70A5-006D-066A-0A9627C7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36" y="2864363"/>
            <a:ext cx="6983528" cy="3993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7EF6F9-539B-18EB-98A0-5324F809E7C5}"/>
              </a:ext>
            </a:extLst>
          </p:cNvPr>
          <p:cNvSpPr txBox="1"/>
          <p:nvPr/>
        </p:nvSpPr>
        <p:spPr>
          <a:xfrm>
            <a:off x="9715941" y="65435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567F9-DDCA-3349-980F-F9F466E27B4F}"/>
              </a:ext>
            </a:extLst>
          </p:cNvPr>
          <p:cNvSpPr txBox="1"/>
          <p:nvPr/>
        </p:nvSpPr>
        <p:spPr>
          <a:xfrm>
            <a:off x="9076407" y="4676515"/>
            <a:ext cx="18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feature map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6D218A-5E74-F5B0-455F-ABBFD024D784}"/>
              </a:ext>
            </a:extLst>
          </p:cNvPr>
          <p:cNvCxnSpPr/>
          <p:nvPr/>
        </p:nvCxnSpPr>
        <p:spPr>
          <a:xfrm flipH="1">
            <a:off x="9110133" y="4978400"/>
            <a:ext cx="296334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29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need to define how to stride over image</a:t>
                </a:r>
              </a:p>
              <a:p>
                <a:pPr marL="0" indent="0">
                  <a:buNone/>
                </a:pPr>
                <a:r>
                  <a:rPr lang="en-US" sz="2200" dirty="0"/>
                  <a:t>s</a:t>
                </a:r>
                <a:r>
                  <a:rPr lang="en-US" sz="2200" b="0" dirty="0"/>
                  <a:t>tride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2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 fewer nodes after convolutional layer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508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637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z</a:t>
            </a:r>
            <a:r>
              <a:rPr lang="en-DE" sz="2200" dirty="0"/>
              <a:t>ero-padding of input to make it wider:</a:t>
            </a:r>
          </a:p>
          <a:p>
            <a:pPr marL="0" indent="0">
              <a:buNone/>
            </a:pPr>
            <a:r>
              <a:rPr lang="en-GB" sz="2200" dirty="0"/>
              <a:t>o</a:t>
            </a:r>
            <a:r>
              <a:rPr lang="en-DE" sz="2200" dirty="0"/>
              <a:t>therwise shrinking of represenation with each layer (depending on kernel size)</a:t>
            </a:r>
            <a:endParaRPr lang="en-GB" sz="2200" dirty="0"/>
          </a:p>
          <a:p>
            <a:pPr marL="0" indent="0">
              <a:buNone/>
            </a:pP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needed for</a:t>
            </a:r>
            <a:r>
              <a:rPr lang="en-DE" sz="2200" dirty="0">
                <a:sym typeface="Wingdings" pitchFamily="2" charset="2"/>
              </a:rPr>
              <a:t> large kernels and </a:t>
            </a:r>
            <a:r>
              <a:rPr lang="en-GB" sz="2200" dirty="0">
                <a:sym typeface="Wingdings" pitchFamily="2" charset="2"/>
              </a:rPr>
              <a:t>several layers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892" y="3679687"/>
            <a:ext cx="2743200" cy="2464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21876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711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4895822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21C245-8B7A-B0A9-6105-AA8EED453539}"/>
              </a:ext>
            </a:extLst>
          </p:cNvPr>
          <p:cNvGrpSpPr/>
          <p:nvPr/>
        </p:nvGrpSpPr>
        <p:grpSpPr>
          <a:xfrm>
            <a:off x="1099055" y="3510225"/>
            <a:ext cx="4078173" cy="2720181"/>
            <a:chOff x="1099055" y="3510225"/>
            <a:chExt cx="4078173" cy="27201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45153B-C9AE-18F5-C252-DFA99B7FF2BF}"/>
                </a:ext>
              </a:extLst>
            </p:cNvPr>
            <p:cNvGrpSpPr/>
            <p:nvPr/>
          </p:nvGrpSpPr>
          <p:grpSpPr>
            <a:xfrm>
              <a:off x="1270000" y="3510225"/>
              <a:ext cx="3907228" cy="2720181"/>
              <a:chOff x="1270000" y="4001294"/>
              <a:chExt cx="3907228" cy="272018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697BBDA-6FA5-8A3C-9371-587769A4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903" y="4131436"/>
                <a:ext cx="3743325" cy="2590039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617354-B5A3-231D-AE6A-0671031710F4}"/>
                  </a:ext>
                </a:extLst>
              </p:cNvPr>
              <p:cNvSpPr/>
              <p:nvPr/>
            </p:nvSpPr>
            <p:spPr>
              <a:xfrm>
                <a:off x="1270000" y="4001294"/>
                <a:ext cx="2125133" cy="6234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BF17D-E387-B233-454F-7D655F0D8775}"/>
                </a:ext>
              </a:extLst>
            </p:cNvPr>
            <p:cNvSpPr txBox="1"/>
            <p:nvPr/>
          </p:nvSpPr>
          <p:spPr>
            <a:xfrm>
              <a:off x="1099055" y="4133683"/>
              <a:ext cx="767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kernel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89710-F531-3C07-60C9-AD1F049EB334}"/>
                </a:ext>
              </a:extLst>
            </p:cNvPr>
            <p:cNvSpPr txBox="1"/>
            <p:nvPr/>
          </p:nvSpPr>
          <p:spPr>
            <a:xfrm>
              <a:off x="1489233" y="4976623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input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010524-9F99-0CDE-670E-6CEF273F1710}"/>
                </a:ext>
              </a:extLst>
            </p:cNvPr>
            <p:cNvSpPr/>
            <p:nvPr/>
          </p:nvSpPr>
          <p:spPr>
            <a:xfrm>
              <a:off x="3352798" y="4419600"/>
              <a:ext cx="334848" cy="135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17681D-A686-76D6-D0DB-0364F5F21BA9}"/>
                </a:ext>
              </a:extLst>
            </p:cNvPr>
            <p:cNvSpPr/>
            <p:nvPr/>
          </p:nvSpPr>
          <p:spPr>
            <a:xfrm>
              <a:off x="3352798" y="5640484"/>
              <a:ext cx="334848" cy="135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144306-01B2-25B9-3165-0125A96A488F}"/>
              </a:ext>
            </a:extLst>
          </p:cNvPr>
          <p:cNvSpPr txBox="1"/>
          <p:nvPr/>
        </p:nvSpPr>
        <p:spPr>
          <a:xfrm>
            <a:off x="2921998" y="3816628"/>
            <a:ext cx="92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stride 1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DFB20-13EF-3202-BE90-F788C3D6BDF7}"/>
              </a:ext>
            </a:extLst>
          </p:cNvPr>
          <p:cNvSpPr txBox="1"/>
          <p:nvPr/>
        </p:nvSpPr>
        <p:spPr>
          <a:xfrm>
            <a:off x="2921998" y="5801699"/>
            <a:ext cx="92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stride 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0645-630D-1502-6A1F-DA72FDA8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5979-52B4-A29B-F58D-F58C9D9E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idea: </a:t>
            </a:r>
            <a:r>
              <a:rPr lang="en-DE" sz="2800" dirty="0"/>
              <a:t>powerful algorithm </a:t>
            </a:r>
            <a:r>
              <a:rPr lang="en-GB" dirty="0"/>
              <a:t>by combining many </a:t>
            </a:r>
            <a:r>
              <a:rPr lang="en-DE" sz="2800" dirty="0"/>
              <a:t>linear building blocks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EC292-806F-911B-04FA-FE926D6B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256AACA-A646-9422-4F4B-08B7F5E0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94" y="2717797"/>
            <a:ext cx="6908412" cy="2720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F96E7-6D06-ED32-E110-4F1266FFBAFA}"/>
              </a:ext>
            </a:extLst>
          </p:cNvPr>
          <p:cNvSpPr txBox="1"/>
          <p:nvPr/>
        </p:nvSpPr>
        <p:spPr>
          <a:xfrm>
            <a:off x="1816197" y="5792242"/>
            <a:ext cx="855960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200" dirty="0"/>
              <a:t>each node exchanges information only with directly connected nodes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GB" sz="2200" dirty="0">
                <a:sym typeface="Wingdings" pitchFamily="2" charset="2"/>
              </a:rPr>
              <a:t> </a:t>
            </a:r>
            <a:r>
              <a:rPr lang="en-DE" sz="2200" dirty="0">
                <a:sym typeface="Wingdings" pitchFamily="2" charset="2"/>
              </a:rPr>
              <a:t>parallel computation</a:t>
            </a:r>
          </a:p>
        </p:txBody>
      </p:sp>
    </p:spTree>
    <p:extLst>
      <p:ext uri="{BB962C8B-B14F-4D97-AF65-F5344CB8AC3E}">
        <p14:creationId xmlns:p14="http://schemas.microsoft.com/office/powerpoint/2010/main" val="1391828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42" y="1757855"/>
            <a:ext cx="7577616" cy="4735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r</a:t>
            </a:r>
            <a:r>
              <a:rPr lang="en-DE" sz="2400" dirty="0"/>
              <a:t>eplacing outputs of neighboring nodes with summary statistic (</a:t>
            </a:r>
            <a:r>
              <a:rPr lang="en-GB" sz="2400" dirty="0"/>
              <a:t>e.g., maximum or average value of nodes)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non-linear </a:t>
            </a:r>
            <a:r>
              <a:rPr lang="en-US" sz="2400" dirty="0" err="1">
                <a:sym typeface="Wingdings" pitchFamily="2" charset="2"/>
              </a:rPr>
              <a:t>downsampling</a:t>
            </a:r>
            <a:r>
              <a:rPr lang="en-US" sz="2400" dirty="0">
                <a:sym typeface="Wingdings" pitchFamily="2" charset="2"/>
              </a:rPr>
              <a:t> (regularization)</a:t>
            </a:r>
            <a:endParaRPr lang="en-DE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pooling</a:t>
            </a:r>
            <a:r>
              <a:rPr lang="en-DE" sz="2400" dirty="0"/>
              <a:t> </a:t>
            </a:r>
            <a:r>
              <a:rPr lang="en-GB" sz="2400" dirty="0"/>
              <a:t>is </a:t>
            </a:r>
            <a:r>
              <a:rPr lang="en-DE" sz="2400" dirty="0"/>
              <a:t>translation invarian</a:t>
            </a:r>
            <a:r>
              <a:rPr lang="en-GB" sz="2400" dirty="0"/>
              <a:t>t</a:t>
            </a:r>
            <a:r>
              <a:rPr lang="en-DE" sz="2400" dirty="0"/>
              <a:t>: no interest in exact position</a:t>
            </a:r>
            <a:r>
              <a:rPr lang="en-GB" sz="2400" dirty="0"/>
              <a:t> of, e.g., maximum value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pooling over features learned by separate kernels (cross-channel pooling) can </a:t>
            </a:r>
            <a:r>
              <a:rPr lang="en-GB" sz="2400" dirty="0"/>
              <a:t>also </a:t>
            </a:r>
            <a:r>
              <a:rPr lang="en-DE" sz="2400" dirty="0"/>
              <a:t>learn other transformation invariances</a:t>
            </a:r>
            <a:r>
              <a:rPr lang="en-GB" sz="2400" dirty="0"/>
              <a:t>, like rotation or scale</a:t>
            </a:r>
          </a:p>
          <a:p>
            <a:pPr marL="0" indent="0">
              <a:buNone/>
            </a:pPr>
            <a:r>
              <a:rPr lang="en-GB" sz="2400" dirty="0"/>
              <a:t>(convolutions can detect same translated motif across entire image, but not rotated or scaled versions of it)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58" y="1690688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187597" y="132135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4504764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162040" y="58681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334474" y="32708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7" y="283229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52716" y="5377213"/>
            <a:ext cx="2151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956105" y="4428067"/>
            <a:ext cx="172214" cy="94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243530" y="5474825"/>
            <a:ext cx="1983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</p:cNvCxnSpPr>
          <p:nvPr/>
        </p:nvCxnSpPr>
        <p:spPr>
          <a:xfrm flipH="1" flipV="1">
            <a:off x="2394783" y="4886391"/>
            <a:ext cx="402900" cy="6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225744" y="5567158"/>
            <a:ext cx="176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5984781" y="5567158"/>
            <a:ext cx="235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</p:cNvCxnSpPr>
          <p:nvPr/>
        </p:nvCxnSpPr>
        <p:spPr>
          <a:xfrm flipH="1" flipV="1">
            <a:off x="6701973" y="4826000"/>
            <a:ext cx="304547" cy="741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823030"/>
            <a:ext cx="6965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convolutional neural networks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69CC95-3D52-4AF8-9AD1-4F5B32C5A26F}"/>
              </a:ext>
            </a:extLst>
          </p:cNvPr>
          <p:cNvCxnSpPr>
            <a:cxnSpLocks/>
          </p:cNvCxnSpPr>
          <p:nvPr/>
        </p:nvCxnSpPr>
        <p:spPr>
          <a:xfrm flipV="1">
            <a:off x="4942936" y="4886391"/>
            <a:ext cx="577331" cy="786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20BD1-4395-62EF-3CBA-66A6B036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32</a:t>
            </a:fld>
            <a:endParaRPr lang="en-GB"/>
          </a:p>
        </p:txBody>
      </p:sp>
      <p:pic>
        <p:nvPicPr>
          <p:cNvPr id="6" name="Picture 5" descr="A collage of images&#10;&#10;AI-generated content may be incorrect.">
            <a:extLst>
              <a:ext uri="{FF2B5EF4-FFF2-40B4-BE49-F238E27FC236}">
                <a16:creationId xmlns:a16="http://schemas.microsoft.com/office/drawing/2014/main" id="{95BE634D-24B3-0A07-50A9-8B2FE636C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1" y="3024"/>
            <a:ext cx="4916788" cy="6854976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9B8D883A-40CD-FCA7-6006-10AF08ED1DC5}"/>
              </a:ext>
            </a:extLst>
          </p:cNvPr>
          <p:cNvSpPr txBox="1">
            <a:spLocks/>
          </p:cNvSpPr>
          <p:nvPr/>
        </p:nvSpPr>
        <p:spPr>
          <a:xfrm>
            <a:off x="5354955" y="552183"/>
            <a:ext cx="5998840" cy="79401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Hierarchical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38377-80C6-F10A-D58D-DF99ABDF2D18}"/>
              </a:ext>
            </a:extLst>
          </p:cNvPr>
          <p:cNvSpPr txBox="1"/>
          <p:nvPr/>
        </p:nvSpPr>
        <p:spPr>
          <a:xfrm>
            <a:off x="5354955" y="2023533"/>
            <a:ext cx="637137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shown here: top 9 activations of some random feature maps on test images, together with corresponding image patches</a:t>
            </a:r>
          </a:p>
          <a:p>
            <a:r>
              <a:rPr lang="en-GB" dirty="0"/>
              <a:t>(projected down to pixel space using deconvolutional network)</a:t>
            </a:r>
          </a:p>
          <a:p>
            <a:endParaRPr lang="en-GB" sz="2600" dirty="0"/>
          </a:p>
          <a:p>
            <a:r>
              <a:rPr lang="en-GB" sz="2400" dirty="0"/>
              <a:t>some insights: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strong groupings in feature maps, with exaggeration of discriminative image parts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more global activations at higher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greater invariance at higher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D101C-BBB7-BB48-775A-F0FB998C3C04}"/>
              </a:ext>
            </a:extLst>
          </p:cNvPr>
          <p:cNvSpPr txBox="1"/>
          <p:nvPr/>
        </p:nvSpPr>
        <p:spPr>
          <a:xfrm>
            <a:off x="5088696" y="6598364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3768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EC551-883C-0F23-A042-260F98D2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33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870770-F54B-5DD7-DF12-34A6E12AB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1EB4AE9-F3FF-2ABB-B240-09C4652B9BD0}"/>
              </a:ext>
            </a:extLst>
          </p:cNvPr>
          <p:cNvSpPr txBox="1">
            <a:spLocks/>
          </p:cNvSpPr>
          <p:nvPr/>
        </p:nvSpPr>
        <p:spPr>
          <a:xfrm>
            <a:off x="7103533" y="552183"/>
            <a:ext cx="4250262" cy="79401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t-SNE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100A7-6AEF-6906-2A86-5AE713F844AF}"/>
              </a:ext>
            </a:extLst>
          </p:cNvPr>
          <p:cNvSpPr txBox="1"/>
          <p:nvPr/>
        </p:nvSpPr>
        <p:spPr>
          <a:xfrm>
            <a:off x="7103533" y="2023533"/>
            <a:ext cx="4622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approach:</a:t>
            </a:r>
          </a:p>
          <a:p>
            <a:r>
              <a:rPr lang="en-GB" sz="2600" dirty="0"/>
              <a:t>for every image, embed high-dimensional vector of last hidden layer’s activations (right before final fully-connected classification layer) into two-dimensional vector (while preserving distances)</a:t>
            </a:r>
          </a:p>
          <a:p>
            <a:endParaRPr lang="en-GB" sz="2600" dirty="0"/>
          </a:p>
          <a:p>
            <a:r>
              <a:rPr lang="en-GB" sz="2600" dirty="0">
                <a:sym typeface="Wingdings" panose="05000000000000000000" pitchFamily="2" charset="2"/>
              </a:rPr>
              <a:t> semantic similarities</a:t>
            </a:r>
            <a:endParaRPr lang="en-GB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52171-30FF-2975-E122-702663052D61}"/>
              </a:ext>
            </a:extLst>
          </p:cNvPr>
          <p:cNvSpPr txBox="1"/>
          <p:nvPr/>
        </p:nvSpPr>
        <p:spPr>
          <a:xfrm>
            <a:off x="6858000" y="6598364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38209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4449-484E-5A3D-0F76-65BDEEEA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41473A-6CF4-01E4-7FA6-3D0795C9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Going Deeper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6F687-34EC-2F06-67EA-82127A16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685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35</a:t>
            </a:fld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0" y="2587625"/>
            <a:ext cx="3810000" cy="228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</a:t>
            </a:r>
            <a:r>
              <a:rPr lang="en-GB" sz="2600" dirty="0"/>
              <a:t> the </a:t>
            </a:r>
            <a:r>
              <a:rPr lang="en-DE" sz="2600" dirty="0"/>
              <a:t>deep learning hype</a:t>
            </a:r>
            <a:r>
              <a:rPr lang="en-GB" sz="2600" dirty="0"/>
              <a:t>.</a:t>
            </a:r>
          </a:p>
          <a:p>
            <a:pPr marL="0" indent="0">
              <a:buNone/>
            </a:pPr>
            <a:r>
              <a:rPr lang="en-DE" sz="2600" dirty="0"/>
              <a:t>(w</a:t>
            </a:r>
            <a:r>
              <a:rPr lang="en-GB" sz="2600" dirty="0"/>
              <a:t>inning the </a:t>
            </a:r>
            <a:r>
              <a:rPr lang="en-DE" sz="2600" dirty="0"/>
              <a:t>ImageNet challenge </a:t>
            </a:r>
            <a:r>
              <a:rPr lang="en-GB" sz="2600" dirty="0"/>
              <a:t>in </a:t>
            </a:r>
            <a:r>
              <a:rPr lang="en-DE" sz="2600" dirty="0"/>
              <a:t>2012)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02" y="427365"/>
            <a:ext cx="7909218" cy="592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2208811" y="611012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6C3A2-1744-E80A-1CFC-EF20D04D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37</a:t>
            </a:fld>
            <a:endParaRPr lang="en-GB"/>
          </a:p>
        </p:txBody>
      </p:sp>
      <p:pic>
        <p:nvPicPr>
          <p:cNvPr id="5" name="Picture 4" descr="A graph of a number of layers&#10;&#10;AI-generated content may be incorrect.">
            <a:extLst>
              <a:ext uri="{FF2B5EF4-FFF2-40B4-BE49-F238E27FC236}">
                <a16:creationId xmlns:a16="http://schemas.microsoft.com/office/drawing/2014/main" id="{62C9B147-5C2C-F8DD-2F34-2935F6F0D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60" y="493977"/>
            <a:ext cx="10395280" cy="58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9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7D9E-3EB8-B9D4-9E05-39C59B25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38</a:t>
            </a:fld>
            <a:endParaRPr lang="en-GB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9C1B3A44-FF7D-42AC-7F58-5DBF7823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37" y="0"/>
            <a:ext cx="3055320" cy="6790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E70BC-18BD-8ADE-1D0D-DE8BAB53C3BC}"/>
              </a:ext>
            </a:extLst>
          </p:cNvPr>
          <p:cNvSpPr txBox="1"/>
          <p:nvPr/>
        </p:nvSpPr>
        <p:spPr>
          <a:xfrm>
            <a:off x="10016557" y="3167390"/>
            <a:ext cx="1354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hlinkClick r:id="rId3"/>
              </a:rPr>
              <a:t>ResNet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A5F87-C0DC-501C-FF32-2402E9A033EB}"/>
              </a:ext>
            </a:extLst>
          </p:cNvPr>
          <p:cNvSpPr txBox="1"/>
          <p:nvPr/>
        </p:nvSpPr>
        <p:spPr>
          <a:xfrm>
            <a:off x="3174603" y="1303755"/>
            <a:ext cx="934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hlinkClick r:id="rId4"/>
              </a:rPr>
              <a:t>VGG</a:t>
            </a:r>
            <a:endParaRPr lang="en-GB" sz="2800" dirty="0"/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770CB58-00D0-0A7B-F0D8-824FD7C60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" y="1826975"/>
            <a:ext cx="6639795" cy="38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01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</a:t>
            </a:r>
            <a:r>
              <a:rPr lang="en-GB" dirty="0"/>
              <a:t>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5937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and test errors when adding more and more layers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not due to overfitting (but reason controversial)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solution: learning of residuals by means of skip connections (resulting in combination of different paths through computational graph)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together with batch normalization (avoiding exploding gradients), skip connections enable extremely deep networks (&gt;1000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8205826" y="652966"/>
            <a:ext cx="324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residual mapping (special kind of 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de-DE" sz="2600" dirty="0"/>
                  <a:t> (including </a:t>
                </a: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</a:t>
                </a:r>
                <a:r>
                  <a:rPr lang="en-GB" sz="2600" dirty="0">
                    <a:sym typeface="Wingdings" pitchFamily="2" charset="2"/>
                  </a:rPr>
                  <a:t>, not shown for simplicity</a:t>
                </a:r>
                <a:r>
                  <a:rPr lang="de-DE" sz="2600" dirty="0"/>
                  <a:t>)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</a:t>
                </a:r>
                <a:r>
                  <a:rPr lang="de-DE" sz="2600" dirty="0"/>
                  <a:t> top of linear model</a:t>
                </a:r>
              </a:p>
              <a:p>
                <a:pPr marL="0" indent="0">
                  <a:buNone/>
                </a:pPr>
                <a:r>
                  <a:rPr lang="de-DE" sz="2600" dirty="0"/>
                  <a:t>examples:</a:t>
                </a:r>
                <a:endParaRPr lang="en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r>
                  <a:rPr lang="en-DE" sz="2600" dirty="0"/>
                  <a:t>sigmoid</a:t>
                </a:r>
                <a:endParaRPr lang="de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600" dirty="0">
                  <a:sym typeface="Wingdings" pitchFamily="2" charset="2"/>
                </a:endParaRPr>
              </a:p>
              <a:p>
                <a:r>
                  <a:rPr lang="en-DE" sz="2600" dirty="0">
                    <a:sym typeface="Wingdings" pitchFamily="2" charset="2"/>
                  </a:rPr>
                  <a:t>ReLU (Rectified Linear Unit)</a:t>
                </a:r>
                <a:endParaRPr lang="en-GB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86" t="-2801" r="-1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718428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78" y="4581211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434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</a:t>
            </a:r>
            <a:r>
              <a:rPr lang="de-DE" dirty="0"/>
              <a:t>(</a:t>
            </a:r>
            <a:r>
              <a:rPr lang="en-DE" dirty="0"/>
              <a:t>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145047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356" y="5520231"/>
            <a:ext cx="1945287" cy="97264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1224" y="4132897"/>
            <a:ext cx="1908575" cy="1272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06866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CFB55F-A2C9-F9D3-A9D5-1C2EAE31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992C5-EC4E-2C97-FD03-E7F3D1DD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70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F7C251-E411-67C1-497C-2BFFEBC0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 Models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FF263-6A7E-63B8-37B4-8152AC6D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problem with </a:t>
            </a:r>
            <a:r>
              <a:rPr lang="en-GB" dirty="0" err="1"/>
              <a:t>ConvNets</a:t>
            </a:r>
            <a:r>
              <a:rPr lang="en-GB" dirty="0"/>
              <a:t> trained from scratch (in fact, with all ML methods): only suited for domain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idea of transfer learning:</a:t>
            </a:r>
          </a:p>
          <a:p>
            <a:pPr marL="0" indent="0">
              <a:buNone/>
            </a:pPr>
            <a:r>
              <a:rPr lang="en-GB" dirty="0"/>
              <a:t>pretrain a big model (called foundation model) on a broad data set, and then use these learnings for subsequent trainings on specific (typically, narrow)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forms of transfer learning: feature extraction and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B5BE9-331D-0505-FC7E-005F6B05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41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220E-7236-CFD5-A376-75A09DA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Extraction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3B1CA-25BE-6A28-E8EA-84530C91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approach:</a:t>
            </a:r>
          </a:p>
          <a:p>
            <a:r>
              <a:rPr lang="de-DE" dirty="0"/>
              <a:t>get a pretrained ConvNet as foundation model</a:t>
            </a:r>
          </a:p>
          <a:p>
            <a:r>
              <a:rPr lang="de-DE" dirty="0"/>
              <a:t>remove final fully-connected layer (its outputs are the class scores from the pretraining task)</a:t>
            </a:r>
          </a:p>
          <a:p>
            <a:r>
              <a:rPr lang="de-DE" dirty="0"/>
              <a:t>pass training data (for the task at hand) through the network</a:t>
            </a:r>
          </a:p>
          <a:p>
            <a:r>
              <a:rPr lang="de-DE" dirty="0"/>
              <a:t>for each image, extract vector of last hidden layer‘s activations (e.g., 4096-dimensional for AlexNet)</a:t>
            </a:r>
          </a:p>
          <a:p>
            <a:r>
              <a:rPr lang="de-DE" dirty="0"/>
              <a:t>use the extracted values as features to train another model (to be adjusted to the task at hand)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(same idea as used before for SIFT 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ECA6C-8C56-6B29-7781-F9ED4B4B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718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E18EF-EC53-ACA5-61E8-A9552181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4B16-9855-AFD2-D174-7FE31533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9637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approach:</a:t>
            </a:r>
          </a:p>
          <a:p>
            <a:r>
              <a:rPr lang="de-DE" dirty="0"/>
              <a:t>get pretrained ConvNet as foundation model</a:t>
            </a:r>
            <a:endParaRPr lang="en-GB" dirty="0"/>
          </a:p>
          <a:p>
            <a:r>
              <a:rPr lang="de-DE" dirty="0"/>
              <a:t>continue (starting with weights after pretraining) training with data for task at hand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typically, need to change architecture of final layer: different number of classes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5EA56-7CB1-7041-F3BA-0AEA9E42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43</a:t>
            </a:fld>
            <a:endParaRPr lang="en-GB"/>
          </a:p>
        </p:txBody>
      </p:sp>
      <p:pic>
        <p:nvPicPr>
          <p:cNvPr id="5" name="44F0CE3B-0B30-475E-9AB0-8A52FDC60368" descr="Two-types-of-fine-tuning-techniques-using-pretrained-model-trained-on-ImageNet-The-first.png">
            <a:extLst>
              <a:ext uri="{FF2B5EF4-FFF2-40B4-BE49-F238E27FC236}">
                <a16:creationId xmlns:a16="http://schemas.microsoft.com/office/drawing/2014/main" id="{41955F9F-8537-8F49-68AF-A52D399B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98" y="1117410"/>
            <a:ext cx="5829368" cy="530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DA80F-387A-F82C-BB62-44CC7DCEF2FD}"/>
              </a:ext>
            </a:extLst>
          </p:cNvPr>
          <p:cNvSpPr txBox="1"/>
          <p:nvPr/>
        </p:nvSpPr>
        <p:spPr>
          <a:xfrm>
            <a:off x="723052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27FE3-CED6-2943-D4A9-D8312B6F38C1}"/>
              </a:ext>
            </a:extLst>
          </p:cNvPr>
          <p:cNvSpPr txBox="1"/>
          <p:nvPr/>
        </p:nvSpPr>
        <p:spPr>
          <a:xfrm>
            <a:off x="6783934" y="525824"/>
            <a:ext cx="5243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options: finetune all weights or just some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880903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0418-8F83-3C9E-7A93-DF61EC41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F65F-2B24-83B6-1383-8EC4F945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600" dirty="0"/>
              <a:t>finetuning gives better adjustment to new task than feature extraction (important if new task differs a lot from pretraining task)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coming along with </a:t>
            </a:r>
            <a:r>
              <a:rPr lang="en-GB" sz="2600" dirty="0"/>
              <a:t>danger of overfitting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 err="1"/>
              <a:t>ConvNet</a:t>
            </a:r>
            <a:r>
              <a:rPr lang="en-GB" sz="2600" dirty="0"/>
              <a:t> features more generic in early layers (e.g., edges) and more specific to the data set of pretraining in later layers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for small finetuning data sets, typically keep weights of early layers fixed to avoid overfitting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for large finetuning data sets (less danger of overfitting), finetuning all layers can be beneficial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47A66-9C27-B5A5-879C-001B250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320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278F78-95FB-8544-1864-5DA22AF4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Brief Recap of Different Image Classification Techniques</a:t>
            </a:r>
            <a:endParaRPr lang="en-GB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C1F577-EE52-05E8-BBEB-14CB5BBE6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>
            <a:normAutofit fontScale="92500"/>
          </a:bodyPr>
          <a:lstStyle/>
          <a:p>
            <a:r>
              <a:rPr lang="de-DE" dirty="0"/>
              <a:t>Hough transform: looking for predefined shapes such as lines or circles (feature-based recognition)</a:t>
            </a:r>
          </a:p>
          <a:p>
            <a:r>
              <a:rPr lang="de-DE" dirty="0"/>
              <a:t>feature description </a:t>
            </a:r>
            <a:r>
              <a:rPr lang="en-GB" dirty="0"/>
              <a:t>&amp; matching: identify specific object instances (typically </a:t>
            </a:r>
            <a:r>
              <a:rPr lang="en-GB"/>
              <a:t>used for instance </a:t>
            </a:r>
            <a:r>
              <a:rPr lang="en-GB" dirty="0"/>
              <a:t>rather than class recognition)</a:t>
            </a:r>
          </a:p>
          <a:p>
            <a:r>
              <a:rPr lang="en-GB" dirty="0"/>
              <a:t>image features as input to classic ML method: generalization from data</a:t>
            </a:r>
          </a:p>
          <a:p>
            <a:r>
              <a:rPr lang="en-GB" dirty="0"/>
              <a:t>plain feed-forward network on raw image data: even more generalization without handcrafted components</a:t>
            </a:r>
          </a:p>
          <a:p>
            <a:r>
              <a:rPr lang="en-GB" dirty="0"/>
              <a:t>convolutional neural networks: use of spatial structure (inductive bias)</a:t>
            </a:r>
          </a:p>
          <a:p>
            <a:r>
              <a:rPr lang="en-GB" dirty="0"/>
              <a:t>pretraining &amp; finetuning (or feature extraction): transfer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655B-DBC4-1FBD-553A-7013712C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015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99423-976A-131A-76EB-045CE2C2A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847B2-3624-AAE8-725F-500C613B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4B678-EA86-BA5E-F9BD-6A32A8FA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48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39A3-B65B-2ED2-D33A-15D82819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 Language Models (LLM)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32D8C-5E59-3F82-3B8C-4AFA3599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recent hype around LLMs</a:t>
            </a:r>
          </a:p>
          <a:p>
            <a:pPr marL="0" indent="0">
              <a:buNone/>
            </a:pPr>
            <a:r>
              <a:rPr lang="de-DE" dirty="0"/>
              <a:t>fully started with ChatGPT release end of 2022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technical backbone: transformer architecture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transformers also applicable to computer vision (alternative to convolutional neural networks)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5B11A-75E4-3BF1-11FC-C1C50A16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177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self-supervised learning: e.g., next/masked-word prediction</a:t>
            </a:r>
          </a:p>
          <a:p>
            <a:r>
              <a:rPr lang="en-GB" sz="2600" dirty="0"/>
              <a:t>tokenization: split text into chunks (e.g., words)</a:t>
            </a:r>
          </a:p>
          <a:p>
            <a:r>
              <a:rPr lang="en-GB" sz="2600" dirty="0"/>
              <a:t>vector embeddings (learned via bag-of-words or end-to-end in transformer): semantic meaning of tokens </a:t>
            </a:r>
            <a:r>
              <a:rPr lang="en-GB" sz="2600" dirty="0">
                <a:sym typeface="Wingdings" panose="05000000000000000000" pitchFamily="2" charset="2"/>
              </a:rPr>
              <a:t>(not context-aware though)</a:t>
            </a:r>
            <a:endParaRPr lang="en-GB" sz="2600" dirty="0"/>
          </a:p>
          <a:p>
            <a:r>
              <a:rPr lang="en-GB" sz="2600" dirty="0"/>
              <a:t>add positional encoding to embeddings: use order of sequence (attention is permutation-invariant)</a:t>
            </a:r>
          </a:p>
          <a:p>
            <a:r>
              <a:rPr lang="en-GB" sz="2600" dirty="0"/>
              <a:t>self-attention (influence of other tokens) in transformer: context awareness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906786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7822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Self-Supervised</a:t>
            </a:r>
            <a:r>
              <a:rPr lang="en-DE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19287"/>
            <a:ext cx="666326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unsupervised learning </a:t>
            </a:r>
            <a:r>
              <a:rPr lang="en-GB" sz="2400" dirty="0"/>
              <a:t>(l</a:t>
            </a:r>
            <a:r>
              <a:rPr lang="en-DE" sz="2400" dirty="0"/>
              <a:t>earning by observation</a:t>
            </a:r>
            <a:r>
              <a:rPr lang="de-DE" sz="2400" dirty="0"/>
              <a:t>)</a:t>
            </a:r>
            <a:endParaRPr lang="en-DE" sz="2400" dirty="0"/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49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7907867" y="136525"/>
            <a:ext cx="40236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5A87FEA-ADCC-4FB6-1C79-B5EAAC22D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sz="2800" dirty="0"/>
              <a:t>fully-connected feed-forward network with at least one hidden layer</a:t>
            </a:r>
            <a:r>
              <a:rPr lang="de-DE" sz="2800" dirty="0"/>
              <a:t> (</a:t>
            </a:r>
            <a:r>
              <a:rPr lang="en-GB" sz="2800" dirty="0"/>
              <a:t>universal function approximator)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toward deep learning: a</a:t>
            </a:r>
            <a:r>
              <a:rPr lang="en-DE" sz="2800" dirty="0"/>
              <a:t>d</a:t>
            </a:r>
            <a:r>
              <a:rPr lang="en-GB" sz="2800" dirty="0"/>
              <a:t>d </a:t>
            </a:r>
            <a:r>
              <a:rPr lang="en-DE" sz="2800" dirty="0"/>
              <a:t>hidden layer</a:t>
            </a:r>
            <a:r>
              <a:rPr lang="en-GB" sz="2800" dirty="0"/>
              <a:t>s</a:t>
            </a:r>
          </a:p>
          <a:p>
            <a:pPr marL="0" indent="0">
              <a:buNone/>
            </a:pPr>
            <a:r>
              <a:rPr lang="en-GB" sz="2800" dirty="0"/>
              <a:t>more layers (depth) more efficient than just more nodes (width): less parameters needed for same function complexity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41" y="2831293"/>
            <a:ext cx="5353917" cy="1592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5C1CCC-E1C6-1F6D-91C3-E68AC5F1EC7A}"/>
              </a:ext>
            </a:extLst>
          </p:cNvPr>
          <p:cNvSpPr txBox="1"/>
          <p:nvPr/>
        </p:nvSpPr>
        <p:spPr>
          <a:xfrm>
            <a:off x="1134436" y="3429000"/>
            <a:ext cx="218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binary classification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6F9E1C-3B72-4195-F57A-B0757B1162F7}"/>
              </a:ext>
            </a:extLst>
          </p:cNvPr>
          <p:cNvSpPr txBox="1"/>
          <p:nvPr/>
        </p:nvSpPr>
        <p:spPr>
          <a:xfrm>
            <a:off x="8875491" y="3429000"/>
            <a:ext cx="12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okenization: </a:t>
            </a:r>
            <a:r>
              <a:rPr lang="en-GB" sz="2600" i="1" dirty="0"/>
              <a:t>breaking text in chunks</a:t>
            </a:r>
            <a:endParaRPr lang="en-DE" sz="2600" dirty="0"/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w</a:t>
            </a:r>
            <a:r>
              <a:rPr lang="en-DE" sz="2600" dirty="0"/>
              <a:t>ord tokens: different forms, spellings, etc </a:t>
            </a:r>
            <a:r>
              <a:rPr lang="en-DE" sz="2600" dirty="0">
                <a:sym typeface="Wingdings" pitchFamily="2" charset="2"/>
              </a:rPr>
              <a:t> undefined and </a:t>
            </a:r>
            <a:r>
              <a:rPr lang="en-DE" sz="2600" dirty="0"/>
              <a:t>vast vocabulary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c</a:t>
            </a:r>
            <a:r>
              <a:rPr lang="en-DE" sz="2600" dirty="0"/>
              <a:t>haracter tokens: not enough semantic content</a:t>
            </a:r>
            <a:r>
              <a:rPr lang="en-GB" sz="2600" dirty="0"/>
              <a:t> (longer sequences)</a:t>
            </a:r>
          </a:p>
          <a:p>
            <a:pPr marL="0" indent="0">
              <a:buNone/>
            </a:pPr>
            <a:endParaRPr lang="en-DE" sz="2600" dirty="0"/>
          </a:p>
          <a:p>
            <a:r>
              <a:rPr lang="en-GB" sz="2600" dirty="0"/>
              <a:t>popular compromise: b</a:t>
            </a:r>
            <a:r>
              <a:rPr lang="en-DE" sz="2600" dirty="0"/>
              <a:t>yte-pair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245836" cy="28366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  <a:r>
              <a:rPr lang="en-GB" sz="2600" dirty="0"/>
              <a:t> (to be compared with vocabulary sizes of many thousands)</a:t>
            </a:r>
            <a:endParaRPr lang="en-DE" sz="2600" dirty="0"/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</a:t>
            </a:r>
          </a:p>
          <a:p>
            <a:pPr marL="0" indent="0">
              <a:buNone/>
            </a:pPr>
            <a:r>
              <a:rPr lang="en-GB" sz="2600" dirty="0"/>
              <a:t>(c</a:t>
            </a:r>
            <a:r>
              <a:rPr lang="en-DE" sz="2600" dirty="0"/>
              <a:t>an </a:t>
            </a:r>
            <a:r>
              <a:rPr lang="de-DE" sz="2600" dirty="0"/>
              <a:t>also </a:t>
            </a:r>
            <a:r>
              <a:rPr lang="en-DE" sz="2600" dirty="0"/>
              <a:t>be extracted and subsequently used as pretrained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  <a:r>
              <a:rPr lang="de-DE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372247" y="5349900"/>
            <a:ext cx="141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next-word prediction</a:t>
            </a:r>
            <a:r>
              <a:rPr lang="en-GB" dirty="0"/>
              <a:t>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General: </a:t>
            </a:r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19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not only useful for language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DE" sz="2600" dirty="0"/>
              <a:t>learning of image representations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321" y="112741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194" y="401740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1186210" y="36481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 Awareness: </a:t>
            </a:r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53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ttention </a:t>
            </a:r>
            <a:r>
              <a:rPr lang="de-DE" sz="2600" dirty="0">
                <a:hlinkClick r:id="rId2"/>
              </a:rPr>
              <a:t>I</a:t>
            </a:r>
            <a:r>
              <a:rPr lang="en-DE" sz="2600" dirty="0">
                <a:hlinkClick r:id="rId2"/>
              </a:rPr>
              <a:t>s </a:t>
            </a: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ll </a:t>
            </a:r>
            <a:r>
              <a:rPr lang="de-DE" sz="2600" dirty="0">
                <a:hlinkClick r:id="rId2"/>
              </a:rPr>
              <a:t>Y</a:t>
            </a:r>
            <a:r>
              <a:rPr lang="en-DE" sz="2600" dirty="0">
                <a:hlinkClick r:id="rId2"/>
              </a:rPr>
              <a:t>ou </a:t>
            </a:r>
            <a:r>
              <a:rPr lang="de-DE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eed</a:t>
            </a:r>
            <a:r>
              <a:rPr lang="en-DE" sz="2600" dirty="0"/>
              <a:t>:</a:t>
            </a:r>
            <a:endParaRPr lang="en-GB" sz="2600" dirty="0"/>
          </a:p>
          <a:p>
            <a:pPr marL="0" indent="0">
              <a:buNone/>
            </a:pPr>
            <a:r>
              <a:rPr lang="de-DE" sz="2600" dirty="0"/>
              <a:t>completely replaced recurrent neural networks</a:t>
            </a:r>
            <a:r>
              <a:rPr lang="en-GB" sz="2600" dirty="0"/>
              <a:t> (RNN)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much more parallelization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  <a:endParaRPr lang="de-DE" sz="2600" dirty="0">
              <a:sym typeface="Wingdings" pitchFamily="2" charset="2"/>
            </a:endParaRPr>
          </a:p>
          <a:p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76852"/>
            <a:ext cx="3541301" cy="503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AB3E4-2DB6-65FE-A9AD-40C8BDD95368}"/>
              </a:ext>
            </a:extLst>
          </p:cNvPr>
          <p:cNvSpPr txBox="1"/>
          <p:nvPr/>
        </p:nvSpPr>
        <p:spPr>
          <a:xfrm>
            <a:off x="8845493" y="122094"/>
            <a:ext cx="327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transformer: sequence-to-sequence model (e.g., for machine translation)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D7407-421F-E8C3-9910-89BF31E8FC5D}"/>
              </a:ext>
            </a:extLst>
          </p:cNvPr>
          <p:cNvSpPr txBox="1"/>
          <p:nvPr/>
        </p:nvSpPr>
        <p:spPr>
          <a:xfrm>
            <a:off x="9279914" y="610922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encoder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B70B9-1391-5F36-D215-544895BA33D0}"/>
              </a:ext>
            </a:extLst>
          </p:cNvPr>
          <p:cNvSpPr txBox="1"/>
          <p:nvPr/>
        </p:nvSpPr>
        <p:spPr>
          <a:xfrm>
            <a:off x="10482141" y="61014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decoder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2486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(for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2486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generation: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output, potentially starting with prompts)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0" y="6502032"/>
            <a:ext cx="585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1384752" y="5316334"/>
            <a:ext cx="1452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DE" sz="2200" dirty="0">
                <a:hlinkClick r:id="rId4"/>
              </a:rPr>
              <a:t>BERT</a:t>
            </a:r>
            <a:endParaRPr lang="en-GB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4891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5"/>
              </a:rPr>
              <a:t>GPT-3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502395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1609967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  <a:r>
              <a:rPr lang="de-DE" dirty="0"/>
              <a:t> Mechanism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</a:t>
            </a:r>
            <a:r>
              <a:rPr lang="de-DE" sz="2600" dirty="0"/>
              <a:t>token</a:t>
            </a:r>
            <a:r>
              <a:rPr lang="en-DE" sz="2600" dirty="0"/>
              <a:t>s in terms of relevance for encoding of given </a:t>
            </a:r>
            <a:r>
              <a:rPr lang="de-DE" sz="2600" dirty="0"/>
              <a:t>token</a:t>
            </a:r>
            <a:r>
              <a:rPr lang="en-DE" sz="2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934"/>
            <a:ext cx="4026031" cy="3880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only allow to attend to earlier positions in sequence (masking future positions by setting them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000" dirty="0"/>
                  <a:t>)</a:t>
                </a:r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blipFill>
                <a:blip r:embed="rId3"/>
                <a:stretch>
                  <a:fillRect l="-1825" t="-2304" r="-3285" b="-78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3124000" y="6415801"/>
            <a:ext cx="592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3716866" y="2900896"/>
            <a:ext cx="399170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E03133-ED4C-AE8D-9AF8-953611BFE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0213" y="1407583"/>
            <a:ext cx="4123973" cy="49487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044664" y="4969933"/>
            <a:ext cx="2013736" cy="112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3850DC-CE6F-155D-F5F1-8A70D343B064}"/>
              </a:ext>
            </a:extLst>
          </p:cNvPr>
          <p:cNvSpPr txBox="1"/>
          <p:nvPr/>
        </p:nvSpPr>
        <p:spPr>
          <a:xfrm>
            <a:off x="8823557" y="976696"/>
            <a:ext cx="2593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GPT (decoder-only):</a:t>
            </a:r>
            <a:endParaRPr lang="en-GB" sz="2200" dirty="0"/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B34FD39B-830D-AF3A-4092-668B964D7AA7}"/>
              </a:ext>
            </a:extLst>
          </p:cNvPr>
          <p:cNvSpPr/>
          <p:nvPr/>
        </p:nvSpPr>
        <p:spPr>
          <a:xfrm>
            <a:off x="9810205" y="4140340"/>
            <a:ext cx="671529" cy="1185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1C6D2-7C83-82B0-FF51-95368AD74B3B}"/>
              </a:ext>
            </a:extLst>
          </p:cNvPr>
          <p:cNvCxnSpPr>
            <a:cxnSpLocks/>
          </p:cNvCxnSpPr>
          <p:nvPr/>
        </p:nvCxnSpPr>
        <p:spPr>
          <a:xfrm>
            <a:off x="3598333" y="4842939"/>
            <a:ext cx="6203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matrices created from input embeddings by multiplication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  <a:blipFill>
                <a:blip r:embed="rId2"/>
                <a:stretch>
                  <a:fillRect l="-1614" t="-30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75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366978" y="6414894"/>
            <a:ext cx="614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453472" y="4731028"/>
            <a:ext cx="457404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529670" y="3051884"/>
            <a:ext cx="43007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key-word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27520" y="5700524"/>
            <a:ext cx="362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830461" y="3652049"/>
            <a:ext cx="943832" cy="3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blipFill>
                <a:blip r:embed="rId6"/>
                <a:stretch>
                  <a:fillRect l="-1345" t="-2632" r="-448" b="-9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160933" y="1480979"/>
            <a:ext cx="836750" cy="125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997683" y="1480979"/>
            <a:ext cx="1212103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35" y="4563126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83791" y="5610450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98793" y="5303760"/>
            <a:ext cx="120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923A2402-E105-6802-1513-F2F26EDF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83" y="35984"/>
            <a:ext cx="6850974" cy="57002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F1FD18-D2A0-2078-98E0-DBA1C409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MatMul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711593-CE88-D625-4052-59C05976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0684"/>
            <a:ext cx="10515600" cy="931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D468-A5B3-3E34-5C8E-5963984E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025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Dimensions in 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85" y="2061849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85" y="4117064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538479" y="279756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327115" y="2463798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327115" y="4633723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478867" y="5450600"/>
            <a:ext cx="607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7" name="Picture 6" descr="A diagram of a projector&#10;&#10;AI-generated content may be incorrect.">
            <a:extLst>
              <a:ext uri="{FF2B5EF4-FFF2-40B4-BE49-F238E27FC236}">
                <a16:creationId xmlns:a16="http://schemas.microsoft.com/office/drawing/2014/main" id="{60FC894E-70C0-A954-E1C5-0B11260A3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9" y="2188831"/>
            <a:ext cx="3593818" cy="29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0" y="6021229"/>
            <a:ext cx="579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92875"/>
            <a:ext cx="567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168013" y="3429000"/>
            <a:ext cx="42130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1C7757-FA93-A479-417D-5677E7E5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Classification Networks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74793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800" dirty="0"/>
                  <a:t>cross-entropy loss: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dirty="0"/>
                  <a:t>one</a:t>
                </a:r>
                <a:r>
                  <a:rPr lang="en-GB" sz="2800" dirty="0"/>
                  <a:t> output node for each class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 err="1"/>
                  <a:t>softmax</a:t>
                </a:r>
                <a:r>
                  <a:rPr lang="en-GB" dirty="0"/>
                  <a:t> </a:t>
                </a:r>
                <a:r>
                  <a:rPr lang="en-GB" sz="2800" dirty="0"/>
                  <a:t>on outputs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</a:t>
                </a:r>
                <a:r>
                  <a:rPr lang="en-GB" sz="2800" dirty="0"/>
                  <a:t>final-layer nodes: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747933" cy="4351338"/>
              </a:xfrm>
              <a:blipFill>
                <a:blip r:embed="rId2"/>
                <a:stretch>
                  <a:fillRect l="-1807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 txBox="1">
            <a:spLocks/>
          </p:cNvSpPr>
          <p:nvPr/>
        </p:nvSpPr>
        <p:spPr>
          <a:xfrm>
            <a:off x="8153396" y="2999116"/>
            <a:ext cx="3759199" cy="20043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regression networks:</a:t>
            </a:r>
          </a:p>
          <a:p>
            <a:r>
              <a:rPr lang="en-GB" sz="2600" dirty="0"/>
              <a:t>squared error loss</a:t>
            </a:r>
          </a:p>
          <a:p>
            <a:r>
              <a:rPr lang="en-GB" sz="2600" dirty="0"/>
              <a:t>just one output node</a:t>
            </a:r>
          </a:p>
          <a:p>
            <a:r>
              <a:rPr lang="en-GB" sz="2600" dirty="0"/>
              <a:t>identity output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249B9-026E-6310-758E-108DB4EE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15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</a:t>
            </a:r>
            <a:r>
              <a:rPr lang="en-GB" sz="2800" dirty="0">
                <a:hlinkClick r:id="rId2"/>
              </a:rPr>
              <a:t>Llama 3</a:t>
            </a:r>
            <a:r>
              <a:rPr lang="en-GB" sz="2800" dirty="0"/>
              <a:t> </a:t>
            </a:r>
            <a:r>
              <a:rPr lang="en-GB" dirty="0"/>
              <a:t>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3" y="3651930"/>
            <a:ext cx="3403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681133" y="4902130"/>
            <a:ext cx="60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289420"/>
            <a:ext cx="3881678" cy="400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825625"/>
            <a:ext cx="56919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1800" dirty="0"/>
              <a:t>see </a:t>
            </a:r>
            <a:r>
              <a:rPr lang="en-GB" sz="1800" dirty="0">
                <a:hlinkClick r:id="rId2"/>
              </a:rPr>
              <a:t>MLP-Mixer</a:t>
            </a:r>
            <a:r>
              <a:rPr lang="en-GB" sz="1800" dirty="0"/>
              <a:t> results: given enough data, plain multi-layer </a:t>
            </a:r>
            <a:r>
              <a:rPr lang="en-GB" sz="1800" dirty="0" err="1"/>
              <a:t>perceptrons</a:t>
            </a:r>
            <a:r>
              <a:rPr lang="en-GB" sz="18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32284" y="3477761"/>
            <a:ext cx="589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3" y="5892581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473035" y="1374866"/>
            <a:ext cx="26546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9127721" y="1159497"/>
            <a:ext cx="1024947" cy="677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BB3A-DCB1-2615-9422-36886541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Self-Supervised Vision Transformers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ADB79-8970-5316-EAF4-3D55E9F0F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9273" cy="22830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400" dirty="0">
                <a:hlinkClick r:id="rId2"/>
              </a:rPr>
              <a:t>DINO</a:t>
            </a:r>
            <a:r>
              <a:rPr lang="de-DE" sz="2400" dirty="0"/>
              <a:t>, </a:t>
            </a:r>
            <a:r>
              <a:rPr lang="de-DE" sz="2400" dirty="0">
                <a:hlinkClick r:id="rId3"/>
              </a:rPr>
              <a:t>DINOv2</a:t>
            </a:r>
            <a:r>
              <a:rPr lang="de-DE" sz="2400" dirty="0"/>
              <a:t>: knowledge </a:t>
            </a:r>
            <a:r>
              <a:rPr lang="de-DE" sz="2400" b="1" dirty="0"/>
              <a:t>di</a:t>
            </a:r>
            <a:r>
              <a:rPr lang="de-DE" sz="2400" dirty="0"/>
              <a:t>stillation with </a:t>
            </a:r>
            <a:r>
              <a:rPr lang="de-DE" sz="2400" b="1" dirty="0"/>
              <a:t>no</a:t>
            </a:r>
            <a:r>
              <a:rPr lang="de-DE" sz="2400" dirty="0"/>
              <a:t> labels (special form of contrastive learning)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foundation model: extraction of self-supervised ViT features</a:t>
            </a:r>
          </a:p>
        </p:txBody>
      </p:sp>
      <p:pic>
        <p:nvPicPr>
          <p:cNvPr id="5" name="Picture 4" descr="A collage of images of a house and a boat&#10;&#10;AI-generated content may be incorrect.">
            <a:extLst>
              <a:ext uri="{FF2B5EF4-FFF2-40B4-BE49-F238E27FC236}">
                <a16:creationId xmlns:a16="http://schemas.microsoft.com/office/drawing/2014/main" id="{027159FC-CE30-6324-7380-EFADE2A01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3" y="4670407"/>
            <a:ext cx="7898197" cy="20167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583B5-FCD7-4EAD-3DD5-A014761A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63</a:t>
            </a:fld>
            <a:endParaRPr lang="en-GB"/>
          </a:p>
        </p:txBody>
      </p:sp>
      <p:pic>
        <p:nvPicPr>
          <p:cNvPr id="8" name="Picture 7" descr="A collage of images of food and drinks&#10;&#10;AI-generated content may be incorrect.">
            <a:extLst>
              <a:ext uri="{FF2B5EF4-FFF2-40B4-BE49-F238E27FC236}">
                <a16:creationId xmlns:a16="http://schemas.microsoft.com/office/drawing/2014/main" id="{0B5E3505-9A4C-CE9F-3121-5CFA439BC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660" y="2220645"/>
            <a:ext cx="3982340" cy="4046012"/>
          </a:xfrm>
          <a:prstGeom prst="rect">
            <a:avLst/>
          </a:prstGeom>
        </p:spPr>
      </p:pic>
      <p:pic>
        <p:nvPicPr>
          <p:cNvPr id="10" name="Picture 9" descr="A diagram of a program&#10;&#10;AI-generated content may be incorrect.">
            <a:extLst>
              <a:ext uri="{FF2B5EF4-FFF2-40B4-BE49-F238E27FC236}">
                <a16:creationId xmlns:a16="http://schemas.microsoft.com/office/drawing/2014/main" id="{F6E39D39-3725-E61F-BE80-5F93CB489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73" y="1807590"/>
            <a:ext cx="2720587" cy="2727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08CB48-7DC8-E5DE-2B1C-FFC8415110A1}"/>
              </a:ext>
            </a:extLst>
          </p:cNvPr>
          <p:cNvSpPr txBox="1"/>
          <p:nvPr/>
        </p:nvSpPr>
        <p:spPr>
          <a:xfrm>
            <a:off x="8431499" y="1771637"/>
            <a:ext cx="35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different attention heads: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9F4AA-E0AB-42BB-442C-F48675ADE684}"/>
              </a:ext>
            </a:extLst>
          </p:cNvPr>
          <p:cNvSpPr txBox="1"/>
          <p:nvPr/>
        </p:nvSpPr>
        <p:spPr>
          <a:xfrm>
            <a:off x="209863" y="4243651"/>
            <a:ext cx="3646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self-attention of last layer:</a:t>
            </a:r>
          </a:p>
        </p:txBody>
      </p:sp>
    </p:spTree>
    <p:extLst>
      <p:ext uri="{BB962C8B-B14F-4D97-AF65-F5344CB8AC3E}">
        <p14:creationId xmlns:p14="http://schemas.microsoft.com/office/powerpoint/2010/main" val="32895107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3082550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23" y="1550605"/>
            <a:ext cx="11313952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0" indent="0">
              <a:buNone/>
            </a:pPr>
            <a:r>
              <a:rPr lang="en-GB" sz="2200" dirty="0"/>
              <a:t>learn image representations by predicting which caption goes with which image (pretraining)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z</a:t>
            </a:r>
            <a:r>
              <a:rPr lang="en-DE" sz="2200" dirty="0"/>
              <a:t>ero-shot transfer (e.g., for </a:t>
            </a:r>
            <a:r>
              <a:rPr lang="de-DE" sz="2200" dirty="0"/>
              <a:t>image classification</a:t>
            </a:r>
            <a:r>
              <a:rPr lang="en-DE" sz="22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922113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3130348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6208619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675494" y="6367274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1C1CA-DB20-FEC6-715F-EA17D31F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Classification: Lots of Categories</a:t>
            </a:r>
            <a:endParaRPr lang="en-GB" dirty="0"/>
          </a:p>
        </p:txBody>
      </p:sp>
      <p:pic>
        <p:nvPicPr>
          <p:cNvPr id="6" name="Picture 5" descr="A collage of objects and objects&#10;&#10;AI-generated content may be incorrect.">
            <a:extLst>
              <a:ext uri="{FF2B5EF4-FFF2-40B4-BE49-F238E27FC236}">
                <a16:creationId xmlns:a16="http://schemas.microsoft.com/office/drawing/2014/main" id="{5547B300-DDB7-72FD-AA53-4E34A114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7" y="1690688"/>
            <a:ext cx="6868485" cy="51145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1C211-B6DC-DE9D-4C36-E225DDE8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65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892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backpropagation</a:t>
            </a:r>
            <a:r>
              <a:rPr lang="en-GB" dirty="0"/>
              <a:t> of errors through network layers via c</a:t>
            </a:r>
            <a:r>
              <a:rPr lang="en-DE" dirty="0"/>
              <a:t>hain rule of calculus</a:t>
            </a:r>
            <a:r>
              <a:rPr lang="de-DE" dirty="0"/>
              <a:t> (</a:t>
            </a:r>
            <a:r>
              <a:rPr lang="en-DE" dirty="0">
                <a:sym typeface="Wingdings" pitchFamily="2" charset="2"/>
              </a:rPr>
              <a:t>enables learning of deep neural networks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4678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546043" y="2743204"/>
            <a:ext cx="41831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forward pass: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fix current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compute predictions</a:t>
            </a:r>
          </a:p>
          <a:p>
            <a:endParaRPr lang="en-GB" sz="2200" dirty="0"/>
          </a:p>
          <a:p>
            <a:r>
              <a:rPr lang="en-GB" sz="2200" dirty="0"/>
              <a:t>backward pass: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compute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calculate gradients (backpropagation of 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update weights accordingly (gradient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58652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387701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387701" cy="4351338"/>
              </a:xfrm>
              <a:blipFill>
                <a:blip r:embed="rId2"/>
                <a:stretch>
                  <a:fillRect l="-990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3069354" y="4266901"/>
            <a:ext cx="1250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465495" y="4071922"/>
            <a:ext cx="229058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5887</TotalTime>
  <Words>3309</Words>
  <Application>Microsoft Office PowerPoint</Application>
  <PresentationFormat>Widescreen</PresentationFormat>
  <Paragraphs>569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Aptos</vt:lpstr>
      <vt:lpstr>Aptos Display</vt:lpstr>
      <vt:lpstr>Arial</vt:lpstr>
      <vt:lpstr>Cambria Math</vt:lpstr>
      <vt:lpstr>Wingdings</vt:lpstr>
      <vt:lpstr>Office Theme</vt:lpstr>
      <vt:lpstr>Deep Learning</vt:lpstr>
      <vt:lpstr>Ladder of Generalization</vt:lpstr>
      <vt:lpstr>Neural Networks</vt:lpstr>
      <vt:lpstr>Artificial Neuron</vt:lpstr>
      <vt:lpstr>Multi-Layer Perceptron (MLP)</vt:lpstr>
      <vt:lpstr>Classification Networks</vt:lpstr>
      <vt:lpstr>Image Classification: Lots of Categories</vt:lpstr>
      <vt:lpstr>Find Gradients for (Deep) Neural Networks</vt:lpstr>
      <vt:lpstr>Example WOLOG</vt:lpstr>
      <vt:lpstr>Example WOLOG</vt:lpstr>
      <vt:lpstr>Using Gradients for Iterative Learning</vt:lpstr>
      <vt:lpstr>Stochastic Gradient Descent (SGD)</vt:lpstr>
      <vt:lpstr>The Art of Network Training</vt:lpstr>
      <vt:lpstr>How to Train Deep Neural Networks Effectively?</vt:lpstr>
      <vt:lpstr>Gradient Descent with Momentum</vt:lpstr>
      <vt:lpstr>Adaptive Learning Rate</vt:lpstr>
      <vt:lpstr>Dropout in Neural Networks</vt:lpstr>
      <vt:lpstr>Batch Normalization</vt:lpstr>
      <vt:lpstr>Benefits from Batch Normalization</vt:lpstr>
      <vt:lpstr>Early Stopping</vt:lpstr>
      <vt:lpstr>Data Augmentation</vt:lpstr>
      <vt:lpstr>Convolutional Neural Networks (CNN or ConvNet)</vt:lpstr>
      <vt:lpstr>Recap: Feed-Forward Neural Networks</vt:lpstr>
      <vt:lpstr>Inductive Bias</vt:lpstr>
      <vt:lpstr>Grid-Like Data</vt:lpstr>
      <vt:lpstr>Convolution Operation</vt:lpstr>
      <vt:lpstr>Regularization Effects</vt:lpstr>
      <vt:lpstr>Channel Mixing</vt:lpstr>
      <vt:lpstr>Striding and Padding</vt:lpstr>
      <vt:lpstr>Another Ingredient: Pooling</vt:lpstr>
      <vt:lpstr>Putting It All Together</vt:lpstr>
      <vt:lpstr>PowerPoint Presentation</vt:lpstr>
      <vt:lpstr>PowerPoint Presentation</vt:lpstr>
      <vt:lpstr>Going Deeper</vt:lpstr>
      <vt:lpstr>PowerPoint Presentation</vt:lpstr>
      <vt:lpstr>Rise of Deep Learning</vt:lpstr>
      <vt:lpstr>PowerPoint Presentation</vt:lpstr>
      <vt:lpstr>PowerPoint Presentation</vt:lpstr>
      <vt:lpstr>Skip Connections</vt:lpstr>
      <vt:lpstr>Transfer Learning</vt:lpstr>
      <vt:lpstr>Foundation Models</vt:lpstr>
      <vt:lpstr>Feature Extraction</vt:lpstr>
      <vt:lpstr>Finetuning</vt:lpstr>
      <vt:lpstr>Finetuning Scenarios</vt:lpstr>
      <vt:lpstr>Brief Recap of Different Image Classification Techniques</vt:lpstr>
      <vt:lpstr>Transformer</vt:lpstr>
      <vt:lpstr>Large Language Models (LLM)</vt:lpstr>
      <vt:lpstr>Modern Language Models in a Nutshell</vt:lpstr>
      <vt:lpstr>Self-Supervised Learning</vt:lpstr>
      <vt:lpstr>Tokenization</vt:lpstr>
      <vt:lpstr>Word Embeddings as Part of Language Model</vt:lpstr>
      <vt:lpstr>In General: Contrastive Learning</vt:lpstr>
      <vt:lpstr>Context Awareness: Transformer</vt:lpstr>
      <vt:lpstr>Transformer Architectures for LLMs</vt:lpstr>
      <vt:lpstr>Self-Attention Mechanism</vt:lpstr>
      <vt:lpstr>Scaled Dot-Product Attention</vt:lpstr>
      <vt:lpstr>MatMul</vt:lpstr>
      <vt:lpstr>Example: Dimensions in BERT</vt:lpstr>
      <vt:lpstr>Multi-Head Attention</vt:lpstr>
      <vt:lpstr>Some LLM Numbers</vt:lpstr>
      <vt:lpstr>Image Classification with Vision Transformer</vt:lpstr>
      <vt:lpstr>Attention vs Convolution</vt:lpstr>
      <vt:lpstr>Self-Supervised Vision Transformers</vt:lpstr>
      <vt:lpstr>Combination of Vision and Text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12</cp:revision>
  <dcterms:created xsi:type="dcterms:W3CDTF">2025-01-09T11:24:27Z</dcterms:created>
  <dcterms:modified xsi:type="dcterms:W3CDTF">2025-03-27T20:52:42Z</dcterms:modified>
</cp:coreProperties>
</file>